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78" r:id="rId3"/>
    <p:sldId id="277" r:id="rId4"/>
    <p:sldId id="279" r:id="rId5"/>
    <p:sldId id="280" r:id="rId6"/>
    <p:sldId id="285" r:id="rId7"/>
    <p:sldId id="288" r:id="rId8"/>
    <p:sldId id="286" r:id="rId9"/>
    <p:sldId id="287" r:id="rId10"/>
    <p:sldId id="289" r:id="rId11"/>
    <p:sldId id="290" r:id="rId12"/>
    <p:sldId id="291" r:id="rId13"/>
    <p:sldId id="284" r:id="rId14"/>
    <p:sldId id="292" r:id="rId15"/>
    <p:sldId id="293" r:id="rId16"/>
    <p:sldId id="297" r:id="rId17"/>
    <p:sldId id="296" r:id="rId18"/>
    <p:sldId id="294" r:id="rId19"/>
    <p:sldId id="295" r:id="rId20"/>
    <p:sldId id="300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726"/>
    <a:srgbClr val="000000"/>
    <a:srgbClr val="010101"/>
    <a:srgbClr val="DBF0FF"/>
    <a:srgbClr val="FFFFFF"/>
    <a:srgbClr val="9D9692"/>
    <a:srgbClr val="FCFBF9"/>
    <a:srgbClr val="FFCC00"/>
    <a:srgbClr val="FFFFCC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>
        <p:scale>
          <a:sx n="70" d="100"/>
          <a:sy n="70" d="100"/>
        </p:scale>
        <p:origin x="192" y="67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for examples of artificial</a:t>
            </a:r>
            <a:r>
              <a:rPr lang="en-US" baseline="0" dirty="0" smtClean="0"/>
              <a:t> intelligence they have seen in </a:t>
            </a:r>
            <a:r>
              <a:rPr lang="en-US" b="1" baseline="0" dirty="0" smtClean="0"/>
              <a:t>popular culture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examples in this slide, counter clockwise from top left:</a:t>
            </a:r>
          </a:p>
          <a:p>
            <a:pPr marL="171450" indent="-171450">
              <a:buFontTx/>
              <a:buChar char="-"/>
            </a:pPr>
            <a:r>
              <a:rPr lang="en-US" i="1" baseline="0" dirty="0" smtClean="0"/>
              <a:t>A.I. Artificial Intelligence</a:t>
            </a:r>
            <a:r>
              <a:rPr lang="en-US" i="0" baseline="0" dirty="0" smtClean="0"/>
              <a:t> (2001)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Bender from </a:t>
            </a:r>
            <a:r>
              <a:rPr lang="en-US" i="1" baseline="0" dirty="0" smtClean="0"/>
              <a:t>Futurama</a:t>
            </a:r>
            <a:endParaRPr lang="en-US" b="0" i="0" baseline="0" dirty="0" smtClean="0"/>
          </a:p>
          <a:p>
            <a:pPr marL="171450" indent="-171450">
              <a:buFontTx/>
              <a:buChar char="-"/>
            </a:pPr>
            <a:r>
              <a:rPr lang="en-US" b="0" i="0" baseline="0" dirty="0" smtClean="0"/>
              <a:t>Ava from </a:t>
            </a:r>
            <a:r>
              <a:rPr lang="en-US" b="0" i="1" baseline="0" dirty="0" smtClean="0"/>
              <a:t>Ex </a:t>
            </a:r>
            <a:r>
              <a:rPr lang="en-US" b="0" i="1" baseline="0" dirty="0" err="1" smtClean="0"/>
              <a:t>Machina</a:t>
            </a:r>
            <a:r>
              <a:rPr lang="en-US" b="0" i="0" baseline="0" dirty="0" smtClean="0"/>
              <a:t> (2014)</a:t>
            </a:r>
            <a:endParaRPr lang="en-US" b="1" i="0" baseline="0" dirty="0" smtClean="0"/>
          </a:p>
          <a:p>
            <a:pPr marL="171450" indent="-171450">
              <a:buFontTx/>
              <a:buChar char="-"/>
            </a:pPr>
            <a:r>
              <a:rPr lang="en-US" b="0" i="1" baseline="0" dirty="0" smtClean="0"/>
              <a:t>Metropolis</a:t>
            </a:r>
            <a:r>
              <a:rPr lang="en-US" b="0" i="0" baseline="0" dirty="0" smtClean="0"/>
              <a:t> (1927)</a:t>
            </a:r>
            <a:endParaRPr lang="en-US" i="0" baseline="0" dirty="0" smtClean="0"/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Data from </a:t>
            </a:r>
            <a:r>
              <a:rPr lang="en-US" i="1" baseline="0" dirty="0" smtClean="0"/>
              <a:t>Star Trek: The Next Generation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Rosie from </a:t>
            </a:r>
            <a:r>
              <a:rPr lang="en-US" i="1" baseline="0" dirty="0" smtClean="0"/>
              <a:t>The Jetsons</a:t>
            </a:r>
            <a:endParaRPr lang="en-US" b="0" i="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baseline="0" dirty="0" smtClean="0"/>
              <a:t>R2D2 from </a:t>
            </a:r>
            <a:r>
              <a:rPr lang="en-US" b="0" i="1" baseline="0" dirty="0" smtClean="0"/>
              <a:t>Star Wars </a:t>
            </a:r>
            <a:r>
              <a:rPr lang="en-US" b="0" i="0" baseline="0" dirty="0" smtClean="0"/>
              <a:t>(1977)</a:t>
            </a:r>
            <a:endParaRPr lang="en-US" i="1" baseline="0" dirty="0" smtClean="0"/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WOPR from </a:t>
            </a:r>
            <a:r>
              <a:rPr lang="en-US" i="1" baseline="0" dirty="0" smtClean="0"/>
              <a:t>War Games</a:t>
            </a:r>
            <a:r>
              <a:rPr lang="en-US" i="0" baseline="0" dirty="0" smtClean="0"/>
              <a:t> (1983)</a:t>
            </a:r>
          </a:p>
          <a:p>
            <a:pPr marL="0" indent="0">
              <a:buFontTx/>
              <a:buNone/>
            </a:pPr>
            <a:endParaRPr lang="en-US" b="0" i="0" baseline="0" dirty="0" smtClean="0"/>
          </a:p>
          <a:p>
            <a:pPr marL="0" indent="0">
              <a:buFontTx/>
              <a:buNone/>
            </a:pPr>
            <a:r>
              <a:rPr lang="en-US" b="0" i="0" baseline="0" dirty="0" smtClean="0"/>
              <a:t>Ask the students if they recognize any of these. </a:t>
            </a:r>
          </a:p>
          <a:p>
            <a:pPr marL="0" indent="0">
              <a:buFontTx/>
              <a:buNone/>
            </a:pPr>
            <a:endParaRPr lang="en-US" b="0" i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idea of </a:t>
            </a:r>
            <a:r>
              <a:rPr lang="en-US" b="1" dirty="0" smtClean="0"/>
              <a:t>artificial intelligence</a:t>
            </a:r>
            <a:r>
              <a:rPr lang="en-US" baseline="0" dirty="0" smtClean="0"/>
              <a:t> </a:t>
            </a:r>
            <a:r>
              <a:rPr lang="en-US" dirty="0" smtClean="0"/>
              <a:t>dates back to antiquity, where the concept was </a:t>
            </a:r>
            <a:r>
              <a:rPr lang="en-US" baseline="0" dirty="0" smtClean="0"/>
              <a:t>a storytelling device and a philosophical question. The list of modern depictions of AI goes on and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smtClean="0"/>
              <a:t>One of the most important and relevant examples is…</a:t>
            </a:r>
            <a:endParaRPr lang="en-US" b="0" i="1" baseline="0" dirty="0" smtClean="0"/>
          </a:p>
          <a:p>
            <a:pPr marL="171450" indent="-171450">
              <a:buFontTx/>
              <a:buChar char="-"/>
            </a:pPr>
            <a:endParaRPr lang="en-US" i="0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0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if they know what the technological</a:t>
            </a:r>
            <a:r>
              <a:rPr lang="en-US" baseline="0" dirty="0" smtClean="0"/>
              <a:t> singularity is. </a:t>
            </a:r>
            <a:r>
              <a:rPr lang="en-US" dirty="0" smtClean="0"/>
              <a:t>The</a:t>
            </a:r>
            <a:r>
              <a:rPr lang="en-US" baseline="0" dirty="0" smtClean="0"/>
              <a:t> technological singularity is the point at which machine intelligences supersedes human intelligence.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computers</a:t>
            </a:r>
            <a:r>
              <a:rPr lang="en-US" baseline="0" dirty="0" smtClean="0"/>
              <a:t> become more intelligent than humans, will they take over the world?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91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shift gears from the philosophical to the practical. Machine learning is a real thing that has a real impact on the world today!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9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3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that</a:t>
            </a:r>
            <a:r>
              <a:rPr lang="en-US" baseline="0" dirty="0" smtClean="0"/>
              <a:t> </a:t>
            </a:r>
            <a:r>
              <a:rPr lang="en-US" b="1" baseline="0" dirty="0" smtClean="0"/>
              <a:t>Machine Learning For Kids</a:t>
            </a:r>
            <a:r>
              <a:rPr lang="en-US" b="0" baseline="0" dirty="0" smtClean="0"/>
              <a:t> is a browser-based tool that lets anyone create machine learning models and use them in code. It provides a user-friendly interface, so developers do not need to know what’s going on behind the scenes.</a:t>
            </a:r>
          </a:p>
          <a:p>
            <a:endParaRPr lang="en-US" b="0" baseline="0" dirty="0" smtClean="0"/>
          </a:p>
          <a:p>
            <a:r>
              <a:rPr lang="en-US" b="0" i="1" baseline="0" dirty="0" smtClean="0"/>
              <a:t>It shows how machine learning models are used to build applications.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24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quick demonstration</a:t>
            </a:r>
            <a:r>
              <a:rPr lang="en-US" baseline="0" dirty="0" smtClean="0"/>
              <a:t> of the ML4K process.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Collect Examples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Train the Model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Create Applications with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8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one. Does anyone recognize this character? It is HAL 9000 from Stanley Kubrick’s classic 1968 film </a:t>
            </a:r>
            <a:r>
              <a:rPr lang="en-US" b="1" i="1" baseline="0" dirty="0" smtClean="0"/>
              <a:t>2001: A Space Odyssey</a:t>
            </a:r>
            <a:r>
              <a:rPr lang="en-US" b="0" i="0" baseline="0" dirty="0" smtClean="0"/>
              <a:t>.</a:t>
            </a:r>
          </a:p>
          <a:p>
            <a:endParaRPr lang="en-US" b="0" i="0" baseline="0" dirty="0" smtClean="0"/>
          </a:p>
          <a:p>
            <a:r>
              <a:rPr lang="en-US" b="0" i="0" baseline="0" dirty="0" smtClean="0"/>
              <a:t>Back then, 2001 was the future, but now that year probably pre-dates the birth of most of the people here.</a:t>
            </a:r>
          </a:p>
          <a:p>
            <a:endParaRPr lang="en-US" b="0" i="0" baseline="0" dirty="0" smtClean="0"/>
          </a:p>
          <a:p>
            <a:r>
              <a:rPr lang="en-US" b="0" i="0" baseline="0" dirty="0" smtClean="0"/>
              <a:t>Now, almost twenty years beyond the setting of this film, we actually have something close to HAL…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4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Smart Speakers (like Alexa, Siri, Google Home)</a:t>
            </a:r>
            <a:r>
              <a:rPr lang="en-US" baseline="0" dirty="0" smtClean="0"/>
              <a:t> are a real-world example of artificial intelligence. These are a lot like HAL… but they are real!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 lot of other modern applications for artificial intelligence too, like autonomous vehicles (e.g. self-driving cars), video recommendations (e.g. YouTube, Netflix), and self-regulating thermostats.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Ask the students if they know of any other </a:t>
            </a:r>
            <a:r>
              <a:rPr lang="en-US" b="1" baseline="0" dirty="0" smtClean="0"/>
              <a:t>real-world applications</a:t>
            </a:r>
            <a:r>
              <a:rPr lang="en-US" b="0" baseline="0" dirty="0" smtClean="0"/>
              <a:t> of artificial intelligence.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AI is no longer science fiction – it is now real science! But how did we get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1950, Alan Turing invented the Turing Test, which was the first serious proposal in the philosophy of artificial intelligence. It essentially turned AI into science.</a:t>
            </a:r>
          </a:p>
          <a:p>
            <a:endParaRPr lang="en-US" baseline="0" dirty="0" smtClean="0"/>
          </a:p>
          <a:p>
            <a:r>
              <a:rPr lang="en-US" b="1" dirty="0" smtClean="0"/>
              <a:t>Alan Turing</a:t>
            </a:r>
            <a:r>
              <a:rPr lang="en-US" baseline="0" dirty="0" smtClean="0"/>
              <a:t> had numerous other accomplishments prior to the Turing Test. He was a WWII code-breaker, and created the Turing machine, a model of computation still used today. He liked to name things after himself.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test was designed to analyze the ability of a machine to “think.”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How the test works</a:t>
            </a:r>
          </a:p>
          <a:p>
            <a:r>
              <a:rPr lang="en-US" baseline="0" dirty="0" smtClean="0"/>
              <a:t>An interrogator (human) is given the task of determining which player (A or B) is a human. The interrogator can only use written questions and see written responses. If the interrogator is unable to divine which player is the computer, the computer “passes”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6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1950</a:t>
            </a:r>
            <a:r>
              <a:rPr lang="en-US" baseline="0" dirty="0" smtClean="0"/>
              <a:t> – Alan Turing created the Turing Test</a:t>
            </a:r>
          </a:p>
          <a:p>
            <a:r>
              <a:rPr lang="en-US" baseline="0" dirty="0" smtClean="0"/>
              <a:t>1951 – Developers worked on machines that could play Chess and Checkers</a:t>
            </a:r>
          </a:p>
          <a:p>
            <a:r>
              <a:rPr lang="en-US" baseline="0" dirty="0" smtClean="0"/>
              <a:t>1956 – The Dartmouth Conference coined the term “Artificial Intelligence”</a:t>
            </a:r>
          </a:p>
          <a:p>
            <a:r>
              <a:rPr lang="en-US" baseline="0" dirty="0" smtClean="0"/>
              <a:t>1964 – ELIZA (one of the first chat bots) is created</a:t>
            </a:r>
          </a:p>
          <a:p>
            <a:r>
              <a:rPr lang="en-US" baseline="0" dirty="0" smtClean="0"/>
              <a:t>1968 – SHRDLU is created. It allowed users to speak with a program to move blocks in a virtual world (called “blocks world”).</a:t>
            </a:r>
          </a:p>
          <a:p>
            <a:r>
              <a:rPr lang="en-US" baseline="0" dirty="0" smtClean="0"/>
              <a:t>1972 – WABOT-1 (the first full-scale humanoid robot) is created.</a:t>
            </a:r>
          </a:p>
          <a:p>
            <a:r>
              <a:rPr lang="en-US" baseline="0" dirty="0" smtClean="0"/>
              <a:t>1974-1979 – The first AI winter, funding went away because the promises of AI did not seem achievable</a:t>
            </a:r>
          </a:p>
          <a:p>
            <a:r>
              <a:rPr lang="en-US" baseline="0" dirty="0" smtClean="0"/>
              <a:t>1980 – XCON (an expert system) saves the Digital Equipment Corporation several millions of dollars. Expert systems made AI </a:t>
            </a:r>
            <a:r>
              <a:rPr lang="en-US" i="1" baseline="0" dirty="0" smtClean="0"/>
              <a:t>useful</a:t>
            </a:r>
            <a:r>
              <a:rPr lang="en-US" i="0" baseline="0" dirty="0" smtClean="0"/>
              <a:t>.</a:t>
            </a:r>
          </a:p>
          <a:p>
            <a:r>
              <a:rPr lang="en-US" i="0" baseline="0" dirty="0" smtClean="0"/>
              <a:t>1982 – Connectionism used artificial neural networks, which would eventually drive programs like optical character recognition and speech recognition</a:t>
            </a:r>
          </a:p>
          <a:p>
            <a:r>
              <a:rPr lang="en-US" i="0" baseline="0" dirty="0" smtClean="0"/>
              <a:t>1987-1993 – A second AI winter caused by an economic bubble bursting</a:t>
            </a:r>
          </a:p>
          <a:p>
            <a:r>
              <a:rPr lang="en-US" i="0" baseline="0" dirty="0" smtClean="0"/>
              <a:t>1997 – Deep Blue (a chess playing computer) defeats Garry Kasparov, the reigning world champion. This was a testament to the speed of modern computers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Between 1997 and 2011, AI is used behind-the-scenes for all sorts of applications like data mining, medical diagnosis, and Google’s search engine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2011 – IBM’s Watson wins Jeopardy. Computers keep getting faster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 the present, AI is used for deep learning, big data, and something called “artificial general intelligence” which tries to mimic human intelligence.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Al this history is interesting, but it’s a little dry. What does any of this actually mean?</a:t>
            </a:r>
          </a:p>
          <a:p>
            <a:endParaRPr lang="en-US" i="0" baseline="0" dirty="0" smtClean="0"/>
          </a:p>
          <a:p>
            <a:endParaRPr lang="en-US" i="0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6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AI researchers do</a:t>
            </a:r>
            <a:r>
              <a:rPr lang="en-US" baseline="0" dirty="0" smtClean="0"/>
              <a:t> not care much about philosophy – they simply care if their AI </a:t>
            </a:r>
            <a:r>
              <a:rPr lang="en-US" i="1" baseline="0" dirty="0" smtClean="0"/>
              <a:t>works</a:t>
            </a:r>
            <a:r>
              <a:rPr lang="en-US" i="0" baseline="0" dirty="0" smtClean="0"/>
              <a:t>, if it achieves the goals it sets out to achieve. This is just a side-track because I think it’s interesting, it doesn’t really </a:t>
            </a:r>
            <a:r>
              <a:rPr lang="en-US" i="1" baseline="0" dirty="0" smtClean="0"/>
              <a:t>matter</a:t>
            </a:r>
            <a:r>
              <a:rPr lang="en-US" i="0" baseline="0" dirty="0" smtClean="0"/>
              <a:t>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Ask the students the questions of the following slides</a:t>
            </a:r>
            <a:r>
              <a:rPr lang="en-US" dirty="0" smtClean="0"/>
              <a:t>.</a:t>
            </a:r>
            <a:r>
              <a:rPr lang="en-US" baseline="0" dirty="0" smtClean="0"/>
              <a:t> Poll them to see if they agree or disagree, then let a few students speak their thoughts if desired.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Elaborate on this question by</a:t>
            </a:r>
            <a:r>
              <a:rPr lang="en-US" baseline="0" dirty="0" smtClean="0"/>
              <a:t> discussing Searle’s Chinese Room Argument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</a:t>
            </a:r>
            <a:r>
              <a:rPr lang="en-US" baseline="0" dirty="0" smtClean="0"/>
              <a:t> Searle’s Chinese Room argument.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logical conclusion is that this man cannot understand Chinese, he simply follows instructions without understanding. This is an attempt to show that computers, similarly, are incapable of </a:t>
            </a:r>
            <a:r>
              <a:rPr lang="en-US" i="1" baseline="0" dirty="0" smtClean="0"/>
              <a:t>understanding</a:t>
            </a:r>
            <a:r>
              <a:rPr lang="en-US" i="0" baseline="0" dirty="0" smtClean="0"/>
              <a:t> the symbols they manipulate, even though they can give the impression that they do.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Ask the students again what they think about a machine actually understanding anything. This may have changed some opinions,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2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the mind exist</a:t>
            </a:r>
            <a:r>
              <a:rPr lang="en-US" baseline="0" dirty="0" smtClean="0"/>
              <a:t> in physical reality?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4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27,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27,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27,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&lt;Call to action&gt;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 smtClean="0"/>
              <a:t>Type “Agenda”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Notable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– Attribution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 smtClean="0"/>
              <a:t>Machine Learning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smtClean="0"/>
              <a:t>Hy-Tech Camp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Philosophical questions surrounding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5400" dirty="0" smtClean="0"/>
              <a:t>Is the human mind a physical thing?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75651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Philosophical questions surrounding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6000" dirty="0" smtClean="0"/>
              <a:t>Will humans be made immortal by a technological singularity?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9515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Philosophical questions surrounding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6000" dirty="0" smtClean="0"/>
              <a:t>Could a </a:t>
            </a:r>
            <a:r>
              <a:rPr lang="en-US" sz="6000" dirty="0" err="1" smtClean="0"/>
              <a:t>superintelligent</a:t>
            </a:r>
            <a:r>
              <a:rPr lang="en-US" sz="6000" dirty="0" smtClean="0"/>
              <a:t> machine destroy all of humanity?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07636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plementing Artificial Intelligence for Problem Solving Processes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55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5" b="445"/>
          <a:stretch/>
        </p:blipFill>
        <p:spPr bwMode="auto">
          <a:xfrm>
            <a:off x="1136685" y="0"/>
            <a:ext cx="9918631" cy="573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1579" y="5600700"/>
            <a:ext cx="11840421" cy="1514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800" b="1" dirty="0" smtClean="0">
                <a:ln w="34925">
                  <a:solidFill>
                    <a:schemeClr val="accent1"/>
                  </a:solidFill>
                </a:ln>
                <a:solidFill>
                  <a:srgbClr val="232726"/>
                </a:solidFill>
              </a:rPr>
              <a:t>MACHINE LEARNING</a:t>
            </a:r>
            <a:endParaRPr lang="en-US" sz="8800" b="1" dirty="0" smtClean="0">
              <a:ln w="34925">
                <a:solidFill>
                  <a:schemeClr val="accent1"/>
                </a:solidFill>
              </a:ln>
              <a:solidFill>
                <a:srgbClr val="232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30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2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en-US" dirty="0" smtClean="0"/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06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Decision Trees</a:t>
            </a:r>
          </a:p>
          <a:p>
            <a:r>
              <a:rPr lang="en-US" dirty="0" smtClean="0"/>
              <a:t>Regression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99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</a:p>
          <a:p>
            <a:r>
              <a:rPr lang="en-US" dirty="0" smtClean="0"/>
              <a:t>Confidence scores</a:t>
            </a:r>
          </a:p>
          <a:p>
            <a:r>
              <a:rPr lang="en-US" dirty="0" smtClean="0"/>
              <a:t>Crowdsourcing</a:t>
            </a:r>
            <a:endParaRPr lang="en-US" dirty="0"/>
          </a:p>
          <a:p>
            <a:r>
              <a:rPr lang="en-US" dirty="0"/>
              <a:t>Training data variation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4243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</a:p>
          <a:p>
            <a:r>
              <a:rPr lang="en-US" dirty="0" smtClean="0"/>
              <a:t>Image Recognition</a:t>
            </a:r>
          </a:p>
          <a:p>
            <a:r>
              <a:rPr lang="en-US" dirty="0" smtClean="0"/>
              <a:t>Financial Market Analysis</a:t>
            </a:r>
          </a:p>
          <a:p>
            <a:r>
              <a:rPr lang="en-US" dirty="0" smtClean="0"/>
              <a:t>Medical Diagnosis</a:t>
            </a:r>
          </a:p>
        </p:txBody>
      </p:sp>
    </p:spTree>
    <p:extLst>
      <p:ext uri="{BB962C8B-B14F-4D97-AF65-F5344CB8AC3E}">
        <p14:creationId xmlns:p14="http://schemas.microsoft.com/office/powerpoint/2010/main" val="2681745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Algorithmic Bias</a:t>
            </a:r>
          </a:p>
          <a:p>
            <a:r>
              <a:rPr lang="en-US" dirty="0" smtClean="0"/>
              <a:t>Greed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9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.I. Artificial Intelligence – Poster Muse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36276" r="21183" b="19226"/>
          <a:stretch/>
        </p:blipFill>
        <p:spPr bwMode="auto">
          <a:xfrm>
            <a:off x="0" y="0"/>
            <a:ext cx="2743200" cy="31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HD Data Tng 1 - Data Star Trek Png Transparent PNG Imag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84" y="4843926"/>
            <a:ext cx="1881840" cy="20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uturama Bender PNG Image | Futurama bender, Futurama, Carto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72533"/>
            <a:ext cx="193932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sey | The Jetsons Wiki | Fandom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114800"/>
            <a:ext cx="1329378" cy="193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etropolis (1927 film) -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26" y="0"/>
            <a:ext cx="20002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hess, Roller Derby, and Global Thermonuclear War | WindyMan's ...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 t="15031" r="20471"/>
          <a:stretch/>
        </p:blipFill>
        <p:spPr bwMode="auto">
          <a:xfrm>
            <a:off x="0" y="3086100"/>
            <a:ext cx="5257800" cy="37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re human than human: the making of Ex Machina's incredible robot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06" y="0"/>
            <a:ext cx="5660571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R2-D2 | Wookieepedia | Fandom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10" y="4045568"/>
            <a:ext cx="1874678" cy="28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77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 smtClean="0"/>
              <a:t>Machine Learning for 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achinelearningforkids.co.uk/static/images/machinelearningforkid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37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 9000 | 2001: A Space Odyssey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3813"/>
            <a:ext cx="108966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" y="6400800"/>
            <a:ext cx="552824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HAL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9000 from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2001: A Space Odyssey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(1968)</a:t>
            </a:r>
            <a:endParaRPr lang="en-US" dirty="0" smtClean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366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's on a mission to make Alexa on your Echo more hu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81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2168655"/>
            <a:ext cx="7200900" cy="25206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Smart Speakers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Autonomous Vehicles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Video Recommendations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Self-Regulating Thermostats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6008537"/>
            <a:ext cx="9829800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Artificial intelligence is science </a:t>
            </a:r>
            <a:r>
              <a:rPr lang="en-US" sz="4000" b="1" strike="sngStrike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fiction</a:t>
            </a:r>
            <a:r>
              <a:rPr lang="en-US" sz="4000" b="1" dirty="0" smtClean="0">
                <a:solidFill>
                  <a:srgbClr val="DBF0FF"/>
                </a:solidFill>
                <a:ea typeface="Microsoft YaHei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5177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Alan Turing means to us | The Alan Turing Institu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/>
          <a:stretch/>
        </p:blipFill>
        <p:spPr bwMode="auto">
          <a:xfrm>
            <a:off x="-76200" y="0"/>
            <a:ext cx="12268200" cy="687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3900" y="228600"/>
            <a:ext cx="7086600" cy="685800"/>
          </a:xfrm>
        </p:spPr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Turing </a:t>
            </a:r>
            <a:r>
              <a:rPr lang="en-US" dirty="0" smtClean="0"/>
              <a:t>Test – 1950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3760" y="1143000"/>
            <a:ext cx="5973739" cy="29300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Landmark paper 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early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Conceived by </a:t>
            </a:r>
            <a:r>
              <a:rPr lang="en-US" sz="28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Alan Turing 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the father of 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artificial intelligence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Tests if a machine can “think”</a:t>
            </a:r>
          </a:p>
        </p:txBody>
      </p:sp>
      <p:pic>
        <p:nvPicPr>
          <p:cNvPr id="2052" name="Picture 4" descr="Turing Test in Artificial Intelligence - GeeksforGee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73033"/>
            <a:ext cx="4057650" cy="26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70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52400"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81000" y="342900"/>
            <a:ext cx="0" cy="3017520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011" y="246767"/>
            <a:ext cx="20574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1950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Turing Test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63833" y="3428999"/>
            <a:ext cx="1" cy="2560319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1964" y="5073590"/>
            <a:ext cx="20574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1951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Game AI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76" name="Picture 4" descr="Chessworld: Most Instructive Chess Games for Begin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4" y="3620079"/>
            <a:ext cx="1289145" cy="12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lyOrDie Check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56" y="3593367"/>
            <a:ext cx="529136" cy="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1181100" y="1753396"/>
            <a:ext cx="0" cy="1647975"/>
          </a:xfrm>
          <a:prstGeom prst="line">
            <a:avLst/>
          </a:prstGeom>
          <a:ln w="76200"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81100" y="1753396"/>
            <a:ext cx="4343400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1956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Dartmouth Conference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Birth of “Artificial Intelligence”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697065" y="3401371"/>
            <a:ext cx="0" cy="1433655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97065" y="3462674"/>
            <a:ext cx="2057400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1964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ELIZA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Chatbot</a:t>
            </a:r>
            <a:endParaRPr lang="en-US" sz="24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175490" y="342900"/>
            <a:ext cx="0" cy="3086100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75490" y="246767"/>
            <a:ext cx="1828801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1972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WABOT-1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r>
              <a:rPr lang="en-US" sz="2000" i="1" baseline="30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Android</a:t>
            </a:r>
            <a:endParaRPr lang="en-US" sz="20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80" name="Picture 8" descr="Wabot 2 - ROBOTS: Your Guide to the World of Robo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91" y="352277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/>
          <p:cNvCxnSpPr/>
          <p:nvPr/>
        </p:nvCxnSpPr>
        <p:spPr>
          <a:xfrm flipV="1">
            <a:off x="4865141" y="3475568"/>
            <a:ext cx="0" cy="3086100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2500" y="5139229"/>
            <a:ext cx="3912641" cy="16681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1968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SHRDLU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natural language in blocks world</a:t>
            </a:r>
            <a:endParaRPr lang="en-US" sz="20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524500" y="3429000"/>
            <a:ext cx="0" cy="1028700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24500" y="3441438"/>
            <a:ext cx="20574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1974-1979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r>
              <a:rPr lang="en-US" sz="2400" baseline="30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AI Winter</a:t>
            </a:r>
            <a:endParaRPr lang="en-US" sz="24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350245" y="2150462"/>
            <a:ext cx="0" cy="1290976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92845" y="2037849"/>
            <a:ext cx="2057400" cy="13911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1980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XCON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Expert system</a:t>
            </a:r>
            <a:endParaRPr lang="en-US" sz="20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8039100" y="3475568"/>
            <a:ext cx="0" cy="3185410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633396" y="5409404"/>
            <a:ext cx="2438042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1982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Connectionism Revival</a:t>
            </a:r>
          </a:p>
        </p:txBody>
      </p:sp>
      <p:pic>
        <p:nvPicPr>
          <p:cNvPr id="3082" name="Picture 10" descr="https://upload.wikimedia.org/wikipedia/commons/9/95/Hopfield-net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38" y="4707537"/>
            <a:ext cx="1057031" cy="11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6526910" y="988756"/>
            <a:ext cx="225401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1987-1993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  <a:r>
              <a:rPr lang="en-US" sz="2400" baseline="30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AI Winter</a:t>
            </a:r>
            <a:endParaRPr lang="en-US" sz="20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8711676" y="1066652"/>
            <a:ext cx="10024" cy="2396022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182100" y="3420495"/>
            <a:ext cx="0" cy="1653095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182100" y="3487939"/>
            <a:ext cx="1828801" cy="17020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1997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Deep Blue defeats Kasparov</a:t>
            </a:r>
            <a:endParaRPr lang="en-US" sz="20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892989" y="531432"/>
            <a:ext cx="0" cy="2869939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875361" y="448486"/>
            <a:ext cx="2121371" cy="13696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2011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Watson wins Jeopardy!</a:t>
            </a:r>
            <a:endParaRPr lang="en-US" sz="20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86" name="Picture 14" descr="Watson and the Jeopardy! Challenge - YouTub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3" t="4652" r="40964" b="50349"/>
          <a:stretch/>
        </p:blipFill>
        <p:spPr bwMode="auto">
          <a:xfrm>
            <a:off x="10078683" y="1727155"/>
            <a:ext cx="1095998" cy="15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 flipV="1">
            <a:off x="11353800" y="3475568"/>
            <a:ext cx="0" cy="3185410"/>
          </a:xfrm>
          <a:prstGeom prst="line">
            <a:avLst/>
          </a:prstGeom>
          <a:ln w="762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267700" y="5410639"/>
            <a:ext cx="3155399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smtClean="0"/>
              <a:t>Present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Deep Learning,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Big Data, AGI</a:t>
            </a:r>
          </a:p>
        </p:txBody>
      </p:sp>
    </p:spTree>
    <p:extLst>
      <p:ext uri="{BB962C8B-B14F-4D97-AF65-F5344CB8AC3E}">
        <p14:creationId xmlns:p14="http://schemas.microsoft.com/office/powerpoint/2010/main" val="3198231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36" grpId="0"/>
      <p:bldP spid="42" grpId="0"/>
      <p:bldP spid="48" grpId="0"/>
      <p:bldP spid="53" grpId="0"/>
      <p:bldP spid="57" grpId="0"/>
      <p:bldP spid="62" grpId="0"/>
      <p:bldP spid="64" grpId="0"/>
      <p:bldP spid="70" grpId="0"/>
      <p:bldP spid="78" grpId="0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/>
          <a:lstStyle/>
          <a:p>
            <a:r>
              <a:rPr lang="en-US" dirty="0" smtClean="0"/>
              <a:t>Philosophical Questions Surrounding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60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Philosophical questions surrounding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6000" dirty="0" smtClean="0"/>
              <a:t>Can a machine actually </a:t>
            </a:r>
            <a:r>
              <a:rPr lang="en-US" sz="6000" i="1" dirty="0" smtClean="0"/>
              <a:t>understand</a:t>
            </a:r>
            <a:r>
              <a:rPr lang="en-US" sz="6000" dirty="0" smtClean="0"/>
              <a:t> anything?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76713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Searle’s Chinese Room Thought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143000"/>
            <a:ext cx="7086600" cy="5257800"/>
          </a:xfrm>
        </p:spPr>
        <p:txBody>
          <a:bodyPr anchor="ctr"/>
          <a:lstStyle/>
          <a:p>
            <a:r>
              <a:rPr lang="en-US" dirty="0" smtClean="0"/>
              <a:t>A non-Chinese-speaking man is in a room with an input screen and an output box</a:t>
            </a:r>
          </a:p>
          <a:p>
            <a:r>
              <a:rPr lang="en-US" dirty="0" smtClean="0"/>
              <a:t>The input contains Chinese characters</a:t>
            </a:r>
          </a:p>
          <a:p>
            <a:r>
              <a:rPr lang="en-US" dirty="0" smtClean="0"/>
              <a:t>The man has a set of instructions to respond to each input with a proper output</a:t>
            </a:r>
          </a:p>
          <a:p>
            <a:r>
              <a:rPr lang="en-US" dirty="0" smtClean="0"/>
              <a:t>The output makes those </a:t>
            </a:r>
            <a:r>
              <a:rPr lang="en-US" i="1" dirty="0" smtClean="0"/>
              <a:t>outside</a:t>
            </a:r>
            <a:r>
              <a:rPr lang="en-US" dirty="0" smtClean="0"/>
              <a:t> the room believe there is someone </a:t>
            </a:r>
            <a:r>
              <a:rPr lang="en-US" i="1" dirty="0" smtClean="0"/>
              <a:t>inside</a:t>
            </a:r>
            <a:r>
              <a:rPr lang="en-US" dirty="0" smtClean="0"/>
              <a:t> the room who speaks Chinese fluently</a:t>
            </a:r>
          </a:p>
          <a:p>
            <a:r>
              <a:rPr lang="en-US" dirty="0" smtClean="0"/>
              <a:t>Does the man understand Chinese?</a:t>
            </a:r>
          </a:p>
        </p:txBody>
      </p:sp>
      <p:pic>
        <p:nvPicPr>
          <p:cNvPr id="4100" name="Picture 4" descr="Philosophy of Mind – KashifWas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0300"/>
            <a:ext cx="35433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92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11026</TotalTime>
  <Words>1339</Words>
  <Application>Microsoft Office PowerPoint</Application>
  <PresentationFormat>Widescreen</PresentationFormat>
  <Paragraphs>180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Microsoft YaHei</vt:lpstr>
      <vt:lpstr>Arial</vt:lpstr>
      <vt:lpstr>Arial Black</vt:lpstr>
      <vt:lpstr>Calibri</vt:lpstr>
      <vt:lpstr>Courier New</vt:lpstr>
      <vt:lpstr>Segoe UI</vt:lpstr>
      <vt:lpstr>Wingdings</vt:lpstr>
      <vt:lpstr>Hyland 2019</vt:lpstr>
      <vt:lpstr>Machine Learning</vt:lpstr>
      <vt:lpstr>PowerPoint Presentation</vt:lpstr>
      <vt:lpstr>PowerPoint Presentation</vt:lpstr>
      <vt:lpstr>PowerPoint Presentation</vt:lpstr>
      <vt:lpstr>The Turing Test – 1950</vt:lpstr>
      <vt:lpstr>PowerPoint Presentation</vt:lpstr>
      <vt:lpstr>Philosophical Questions Surrounding AI</vt:lpstr>
      <vt:lpstr>Philosophical questions surrounding AI</vt:lpstr>
      <vt:lpstr>Searle’s Chinese Room Thought Experiment</vt:lpstr>
      <vt:lpstr>Philosophical questions surrounding AI</vt:lpstr>
      <vt:lpstr>Philosophical questions surrounding AI</vt:lpstr>
      <vt:lpstr>Philosophical questions surrounding AI</vt:lpstr>
      <vt:lpstr>PowerPoint Presentation</vt:lpstr>
      <vt:lpstr>What is machine learning?</vt:lpstr>
      <vt:lpstr>Machine Learning Approaches</vt:lpstr>
      <vt:lpstr>Machine Learning Models</vt:lpstr>
      <vt:lpstr>Machine Learning Considerations</vt:lpstr>
      <vt:lpstr>Applications</vt:lpstr>
      <vt:lpstr>Ethical considerations</vt:lpstr>
      <vt:lpstr>Machine Learning for kids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272</cp:revision>
  <dcterms:created xsi:type="dcterms:W3CDTF">2019-03-11T04:04:09Z</dcterms:created>
  <dcterms:modified xsi:type="dcterms:W3CDTF">2020-05-01T14:21:59Z</dcterms:modified>
</cp:coreProperties>
</file>